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407bdc1ae_7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407bdc1ae_7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407bdc1ae_7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407bdc1ae_7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407bdc1ae_7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4407bdc1ae_7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407bdc1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407bdc1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405fed2c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405fed2c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405fed2c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405fed2c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405fed2c8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405fed2c8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405fed2c8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405fed2c8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405fed2c8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405fed2c8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405fed2c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405fed2c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407bdc1ae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407bdc1ae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407bdc1a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407bdc1a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4405fed2c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4405fed2c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405fed2c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405fed2c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405fed2c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405fed2c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407bdc1ae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407bdc1ae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407bdc1ae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407bdc1ae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407bdc1ae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407bdc1ae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407bdc1ae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407bdc1ae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4407bdc1a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4407bdc1a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405fed2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405fed2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407bdc1ae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407bdc1ae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407bdc1ae_7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407bdc1ae_7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05fed2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05fed2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Relationship Id="rId4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Exploration of Used Cars Markets </a:t>
            </a:r>
            <a:endParaRPr sz="36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ctrTitle"/>
          </p:nvPr>
        </p:nvSpPr>
        <p:spPr>
          <a:xfrm>
            <a:off x="311700" y="119480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bar chart</a:t>
            </a: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expensive car brands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53" name="Google Shape;153;p22"/>
          <p:cNvSpPr txBox="1"/>
          <p:nvPr>
            <p:ph type="ctrTitle"/>
          </p:nvPr>
        </p:nvSpPr>
        <p:spPr>
          <a:xfrm>
            <a:off x="239225" y="42200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TrueCar.com Dataset</a:t>
            </a:r>
            <a:endParaRPr sz="3000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25" y="1629600"/>
            <a:ext cx="4809750" cy="351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6055875" y="1482600"/>
            <a:ext cx="2976600" cy="2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5633900" y="1629600"/>
            <a:ext cx="3198600" cy="27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Luxury car brands: Porsche, Mercedes, Ferrari etc.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All-level car brands: Nissan, Ford, Lexus etc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Economic car brands: Toyota, Honda, Hyundai etc.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ctrTitle"/>
          </p:nvPr>
        </p:nvSpPr>
        <p:spPr>
          <a:xfrm>
            <a:off x="311700" y="119480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All-level car brands: Nissan, Ford, Lexus etc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2" name="Google Shape;162;p23"/>
          <p:cNvSpPr txBox="1"/>
          <p:nvPr>
            <p:ph type="ctrTitle"/>
          </p:nvPr>
        </p:nvSpPr>
        <p:spPr>
          <a:xfrm>
            <a:off x="239225" y="42200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TrueCar.com Dataset</a:t>
            </a:r>
            <a:endParaRPr sz="3000"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67100"/>
            <a:ext cx="7022949" cy="26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ctrTitle"/>
          </p:nvPr>
        </p:nvSpPr>
        <p:spPr>
          <a:xfrm>
            <a:off x="311700" y="119480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scatterplot to identify noise value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9" name="Google Shape;169;p24"/>
          <p:cNvSpPr txBox="1"/>
          <p:nvPr>
            <p:ph type="ctrTitle"/>
          </p:nvPr>
        </p:nvSpPr>
        <p:spPr>
          <a:xfrm>
            <a:off x="239225" y="42200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TrueCar.com Dataset</a:t>
            </a:r>
            <a:endParaRPr sz="3000"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875" y="1623900"/>
            <a:ext cx="4614605" cy="351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Part II: EDA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311700" y="2175450"/>
            <a:ext cx="85206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1.Trade Volume &amp; Price Patterns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2.Analysis of used cars trade by Geography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3.Comparison of cars in the same level and category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ctrTitle"/>
          </p:nvPr>
        </p:nvSpPr>
        <p:spPr>
          <a:xfrm>
            <a:off x="205193" y="242775"/>
            <a:ext cx="86271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Which States have more used cars trade?</a:t>
            </a:r>
            <a:endParaRPr sz="3000"/>
          </a:p>
        </p:txBody>
      </p:sp>
      <p:sp>
        <p:nvSpPr>
          <p:cNvPr id="182" name="Google Shape;182;p26"/>
          <p:cNvSpPr txBox="1"/>
          <p:nvPr>
            <p:ph idx="1" type="subTitle"/>
          </p:nvPr>
        </p:nvSpPr>
        <p:spPr>
          <a:xfrm>
            <a:off x="5152200" y="1494025"/>
            <a:ext cx="3840000" cy="23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Used cars trade volume in CA, TX, FL are the top 3  in US. This is consistent with new car sales in US.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Trade in east coast is generally higher than the rest states.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125" y="950750"/>
            <a:ext cx="5296325" cy="29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ctrTitle"/>
          </p:nvPr>
        </p:nvSpPr>
        <p:spPr>
          <a:xfrm>
            <a:off x="0" y="48900"/>
            <a:ext cx="9272100" cy="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Which brands are most active in used cars trade?</a:t>
            </a:r>
            <a:endParaRPr sz="3000"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7885" l="0" r="11738" t="0"/>
          <a:stretch/>
        </p:blipFill>
        <p:spPr>
          <a:xfrm>
            <a:off x="141000" y="836975"/>
            <a:ext cx="5492900" cy="338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ctrTitle"/>
          </p:nvPr>
        </p:nvSpPr>
        <p:spPr>
          <a:xfrm>
            <a:off x="205193" y="242775"/>
            <a:ext cx="86271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Features of cars</a:t>
            </a:r>
            <a:endParaRPr sz="3000"/>
          </a:p>
        </p:txBody>
      </p:sp>
      <p:sp>
        <p:nvSpPr>
          <p:cNvPr id="195" name="Google Shape;195;p28"/>
          <p:cNvSpPr txBox="1"/>
          <p:nvPr>
            <p:ph idx="1" type="subTitle"/>
          </p:nvPr>
        </p:nvSpPr>
        <p:spPr>
          <a:xfrm>
            <a:off x="4972425" y="1767725"/>
            <a:ext cx="3860100" cy="30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Certified cars are dominating the used cars market, with 92% market share.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SUV, Sedan are most popular style, taking up over 50% of the total market.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used cars has been used for less than 5 years. Very few are over 10 years.</a:t>
            </a:r>
            <a:endParaRPr sz="1800"/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16173" l="20404" r="11442" t="-3647"/>
          <a:stretch/>
        </p:blipFill>
        <p:spPr>
          <a:xfrm>
            <a:off x="672850" y="852088"/>
            <a:ext cx="5725175" cy="489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ctrTitle"/>
          </p:nvPr>
        </p:nvSpPr>
        <p:spPr>
          <a:xfrm>
            <a:off x="205193" y="242775"/>
            <a:ext cx="8627100" cy="5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Agents are main players in used cars trade</a:t>
            </a:r>
            <a:endParaRPr sz="3000"/>
          </a:p>
        </p:txBody>
      </p:sp>
      <p:sp>
        <p:nvSpPr>
          <p:cNvPr id="202" name="Google Shape;202;p29"/>
          <p:cNvSpPr txBox="1"/>
          <p:nvPr>
            <p:ph idx="1" type="subTitle"/>
          </p:nvPr>
        </p:nvSpPr>
        <p:spPr>
          <a:xfrm>
            <a:off x="4801375" y="1334325"/>
            <a:ext cx="3780300" cy="35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Most agents only sell one brand. Them are a few agents working with a couple of popular brands.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 rotWithShape="1">
          <a:blip r:embed="rId3">
            <a:alphaModFix/>
          </a:blip>
          <a:srcRect b="2670" l="4619" r="4619" t="-2669"/>
          <a:stretch/>
        </p:blipFill>
        <p:spPr>
          <a:xfrm>
            <a:off x="662975" y="1030375"/>
            <a:ext cx="4409425" cy="400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 txBox="1"/>
          <p:nvPr/>
        </p:nvSpPr>
        <p:spPr>
          <a:xfrm>
            <a:off x="524625" y="741300"/>
            <a:ext cx="48585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Networks of agents of the top 10 popular used cars</a:t>
            </a:r>
            <a:endParaRPr b="1"/>
          </a:p>
        </p:txBody>
      </p:sp>
      <p:sp>
        <p:nvSpPr>
          <p:cNvPr id="205" name="Google Shape;205;p29"/>
          <p:cNvSpPr txBox="1"/>
          <p:nvPr/>
        </p:nvSpPr>
        <p:spPr>
          <a:xfrm>
            <a:off x="0" y="4459400"/>
            <a:ext cx="4669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Note: </a:t>
            </a:r>
            <a:r>
              <a:rPr lang="en" sz="900"/>
              <a:t>Top 10 car maker and agents with trade amount over 20.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          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ctrTitle"/>
          </p:nvPr>
        </p:nvSpPr>
        <p:spPr>
          <a:xfrm>
            <a:off x="0" y="-102625"/>
            <a:ext cx="9144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New generation cars have higher market value</a:t>
            </a:r>
            <a:endParaRPr sz="3000"/>
          </a:p>
        </p:txBody>
      </p:sp>
      <p:sp>
        <p:nvSpPr>
          <p:cNvPr id="211" name="Google Shape;211;p30"/>
          <p:cNvSpPr txBox="1"/>
          <p:nvPr>
            <p:ph idx="1" type="subTitle"/>
          </p:nvPr>
        </p:nvSpPr>
        <p:spPr>
          <a:xfrm>
            <a:off x="6249750" y="1072050"/>
            <a:ext cx="2634300" cy="3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/>
              <a:t>The distribution of New generation cars are higher, especially for those</a:t>
            </a:r>
            <a:r>
              <a:rPr lang="en" sz="1800"/>
              <a:t> </a:t>
            </a:r>
            <a:r>
              <a:rPr lang="en" sz="1800"/>
              <a:t>registered in 2018.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Most used cars in the market registered between 2013-2016 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513225" y="490475"/>
            <a:ext cx="48585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Price and Volume distribution over cars’ registration year</a:t>
            </a:r>
            <a:endParaRPr b="1"/>
          </a:p>
        </p:txBody>
      </p:sp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 b="4158" l="2947" r="5786" t="1323"/>
          <a:stretch/>
        </p:blipFill>
        <p:spPr>
          <a:xfrm>
            <a:off x="-243425" y="655799"/>
            <a:ext cx="5765926" cy="213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24975"/>
            <a:ext cx="6214550" cy="20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00" y="590450"/>
            <a:ext cx="6609675" cy="447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1"/>
          <p:cNvSpPr txBox="1"/>
          <p:nvPr/>
        </p:nvSpPr>
        <p:spPr>
          <a:xfrm>
            <a:off x="6956100" y="927475"/>
            <a:ext cx="1950000" cy="3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States with larger population tend to have greater sales volume: TX, CA, FL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The percentage of workers who take public transportation has little relationship with the sales volume of used cars.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 great percentage of workers in New York and DC use public transportation.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21" name="Google Shape;221;p31"/>
          <p:cNvSpPr txBox="1"/>
          <p:nvPr/>
        </p:nvSpPr>
        <p:spPr>
          <a:xfrm>
            <a:off x="1255600" y="713450"/>
            <a:ext cx="546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TX</a:t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1283800" y="1123000"/>
            <a:ext cx="546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</a:t>
            </a:r>
            <a:endParaRPr/>
          </a:p>
        </p:txBody>
      </p:sp>
      <p:sp>
        <p:nvSpPr>
          <p:cNvPr id="223" name="Google Shape;223;p31"/>
          <p:cNvSpPr txBox="1"/>
          <p:nvPr/>
        </p:nvSpPr>
        <p:spPr>
          <a:xfrm>
            <a:off x="1058800" y="1326425"/>
            <a:ext cx="546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</a:t>
            </a:r>
            <a:endParaRPr/>
          </a:p>
        </p:txBody>
      </p:sp>
      <p:sp>
        <p:nvSpPr>
          <p:cNvPr id="224" name="Google Shape;224;p31"/>
          <p:cNvSpPr txBox="1"/>
          <p:nvPr/>
        </p:nvSpPr>
        <p:spPr>
          <a:xfrm>
            <a:off x="2975375" y="3036600"/>
            <a:ext cx="546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</a:t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3739050" y="4059650"/>
            <a:ext cx="5469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DC</a:t>
            </a:r>
            <a:endParaRPr/>
          </a:p>
        </p:txBody>
      </p:sp>
      <p:sp>
        <p:nvSpPr>
          <p:cNvPr id="226" name="Google Shape;226;p31"/>
          <p:cNvSpPr txBox="1"/>
          <p:nvPr>
            <p:ph type="ctrTitle"/>
          </p:nvPr>
        </p:nvSpPr>
        <p:spPr>
          <a:xfrm>
            <a:off x="0" y="-26425"/>
            <a:ext cx="9144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Sales Volume vs </a:t>
            </a:r>
            <a:r>
              <a:rPr lang="en" sz="2400"/>
              <a:t>State Population vs Public Transportation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I: Data cleaning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1350"/>
            <a:ext cx="6708576" cy="445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7063125" y="1165300"/>
            <a:ext cx="17955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The sales volume of used cars is positively related with the GDP.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Note that GDP is positively related to population.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The linear regression: p-value &lt; 0.0001</a:t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The line indicates the regression line.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33" name="Google Shape;233;p32"/>
          <p:cNvSpPr txBox="1"/>
          <p:nvPr>
            <p:ph type="ctrTitle"/>
          </p:nvPr>
        </p:nvSpPr>
        <p:spPr>
          <a:xfrm>
            <a:off x="0" y="-26425"/>
            <a:ext cx="91440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Sales Volume vs State GDP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ctrTitle"/>
          </p:nvPr>
        </p:nvSpPr>
        <p:spPr>
          <a:xfrm>
            <a:off x="311700" y="1316075"/>
            <a:ext cx="8520600" cy="10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Compare Different Types of Vehicles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39" name="Google Shape;239;p33"/>
          <p:cNvSpPr txBox="1"/>
          <p:nvPr>
            <p:ph idx="1" type="subTitle"/>
          </p:nvPr>
        </p:nvSpPr>
        <p:spPr>
          <a:xfrm>
            <a:off x="213150" y="1665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400"/>
              <a:t>4</a:t>
            </a:r>
            <a:r>
              <a:rPr lang="en" sz="1400"/>
              <a:t> groups/12 models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Mercedes-Benz		S-ClassS350 		$89900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BMW        		7       			$83100 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Porsche    		Panamera4dr 		$85000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Mercedes-Benz  	GL-ClassGL450 		$69550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BMW        		X6xDrive35i  	 	$62950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Porsche    		CayenneAWD		$65700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Toyota   		CamryLE  		$23645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Honda 			AccordLX		$23570 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Nissan 			Altima2.5  		$23260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Toyota 			RAV4LE		$24660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Honda 			CR-VLX 		$24250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Nissan 			RogueS 			$24800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575" y="24578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7175" y="2457825"/>
            <a:ext cx="1161675" cy="11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ctrTitle"/>
          </p:nvPr>
        </p:nvSpPr>
        <p:spPr>
          <a:xfrm>
            <a:off x="727950" y="4257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Relationships among Three Variables</a:t>
            </a:r>
            <a:endParaRPr sz="1800"/>
          </a:p>
        </p:txBody>
      </p:sp>
      <p:sp>
        <p:nvSpPr>
          <p:cNvPr id="247" name="Google Shape;247;p34"/>
          <p:cNvSpPr txBox="1"/>
          <p:nvPr>
            <p:ph idx="1" type="subTitle"/>
          </p:nvPr>
        </p:nvSpPr>
        <p:spPr>
          <a:xfrm>
            <a:off x="6059875" y="2272200"/>
            <a:ext cx="7787100" cy="29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Newer Model ~ Higher Price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Higher Miles-per-Year ~ Lower Price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75" y="1349925"/>
            <a:ext cx="5971200" cy="375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ctrTitle"/>
          </p:nvPr>
        </p:nvSpPr>
        <p:spPr>
          <a:xfrm>
            <a:off x="727950" y="5440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Evaluation of Sales Volume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 txBox="1"/>
          <p:nvPr>
            <p:ph idx="1" type="subTitle"/>
          </p:nvPr>
        </p:nvSpPr>
        <p:spPr>
          <a:xfrm>
            <a:off x="6789477" y="25717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Within Classes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Across Classes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0650"/>
            <a:ext cx="6754876" cy="36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ctrTitle"/>
          </p:nvPr>
        </p:nvSpPr>
        <p:spPr>
          <a:xfrm>
            <a:off x="658975" y="52432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Distribution of Used Cars’ Prices</a:t>
            </a:r>
            <a:endParaRPr sz="1800"/>
          </a:p>
        </p:txBody>
      </p:sp>
      <p:sp>
        <p:nvSpPr>
          <p:cNvPr id="261" name="Google Shape;261;p36"/>
          <p:cNvSpPr txBox="1"/>
          <p:nvPr>
            <p:ph idx="1" type="subTitle"/>
          </p:nvPr>
        </p:nvSpPr>
        <p:spPr>
          <a:xfrm>
            <a:off x="7124551" y="2030550"/>
            <a:ext cx="50937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 All Vehicles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within Groups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Prices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n" sz="1200"/>
              <a:t>Similar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Rank All Vehicles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among Groups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Prices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★"/>
            </a:pPr>
            <a:r>
              <a:rPr lang="en" sz="1200"/>
              <a:t>EC&gt;ES&gt;CS&gt;CC</a:t>
            </a:r>
            <a:endParaRPr sz="1200"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0800"/>
            <a:ext cx="6972150" cy="37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311700" y="4918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Dirty </a:t>
            </a:r>
            <a:r>
              <a:rPr lang="en" sz="3000"/>
              <a:t>Datasets:</a:t>
            </a:r>
            <a:endParaRPr sz="3000"/>
          </a:p>
        </p:txBody>
      </p:sp>
      <p:sp>
        <p:nvSpPr>
          <p:cNvPr id="99" name="Google Shape;99;p15"/>
          <p:cNvSpPr txBox="1"/>
          <p:nvPr>
            <p:ph idx="1" type="subTitle"/>
          </p:nvPr>
        </p:nvSpPr>
        <p:spPr>
          <a:xfrm>
            <a:off x="4231850" y="648725"/>
            <a:ext cx="45363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Cars.com-270k records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Scripted by </a:t>
            </a:r>
            <a:r>
              <a:rPr lang="en"/>
              <a:t>zip code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TrueCar.com-1.2 Million records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Kaggle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6850"/>
            <a:ext cx="3991350" cy="325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175" y="2286600"/>
            <a:ext cx="3089700" cy="28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idx="1" type="subTitle"/>
          </p:nvPr>
        </p:nvSpPr>
        <p:spPr>
          <a:xfrm>
            <a:off x="5188100" y="683825"/>
            <a:ext cx="32295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Mileage problem is the most frequent problem 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Unconsciously</a:t>
            </a:r>
            <a:r>
              <a:rPr lang="en"/>
              <a:t> high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Insanely</a:t>
            </a:r>
            <a:r>
              <a:rPr lang="en"/>
              <a:t> low</a:t>
            </a:r>
            <a:r>
              <a:rPr lang="en"/>
              <a:t> </a:t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9275"/>
            <a:ext cx="4179100" cy="388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600" y="2029925"/>
            <a:ext cx="3136503" cy="311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type="ctrTitle"/>
          </p:nvPr>
        </p:nvSpPr>
        <p:spPr>
          <a:xfrm>
            <a:off x="311700" y="35695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Car.com Dataset</a:t>
            </a:r>
            <a:endParaRPr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idx="1" type="subTitle"/>
          </p:nvPr>
        </p:nvSpPr>
        <p:spPr>
          <a:xfrm>
            <a:off x="5518550" y="891925"/>
            <a:ext cx="3418200" cy="3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New feature MPY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Reason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Cleaning process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For mileage&lt;1000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For MPY&gt;Q3+1.5(Q3-Q1)</a:t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9749"/>
            <a:ext cx="5351626" cy="40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>
            <p:ph type="ctrTitle"/>
          </p:nvPr>
        </p:nvSpPr>
        <p:spPr>
          <a:xfrm>
            <a:off x="311700" y="35695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Car.com Dataset</a:t>
            </a:r>
            <a:endParaRPr sz="3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0575"/>
            <a:ext cx="5470550" cy="41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>
            <p:ph type="ctrTitle"/>
          </p:nvPr>
        </p:nvSpPr>
        <p:spPr>
          <a:xfrm>
            <a:off x="311700" y="35695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Car.com Dataset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ctrTitle"/>
          </p:nvPr>
        </p:nvSpPr>
        <p:spPr>
          <a:xfrm>
            <a:off x="5440805" y="744575"/>
            <a:ext cx="33915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idx="1" type="subTitle"/>
          </p:nvPr>
        </p:nvSpPr>
        <p:spPr>
          <a:xfrm>
            <a:off x="5245350" y="2834125"/>
            <a:ext cx="3586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700" y="839550"/>
            <a:ext cx="5738602" cy="430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2" y="1664100"/>
            <a:ext cx="3756399" cy="312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200" y="1664100"/>
            <a:ext cx="3998325" cy="31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0"/>
          <p:cNvSpPr txBox="1"/>
          <p:nvPr>
            <p:ph type="ctrTitle"/>
          </p:nvPr>
        </p:nvSpPr>
        <p:spPr>
          <a:xfrm>
            <a:off x="311700" y="119480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boxplot to identify outliers for unreasonable mileage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39" name="Google Shape;139;p20"/>
          <p:cNvSpPr txBox="1"/>
          <p:nvPr>
            <p:ph type="ctrTitle"/>
          </p:nvPr>
        </p:nvSpPr>
        <p:spPr>
          <a:xfrm>
            <a:off x="239225" y="42200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TrueCar.com Dataset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ctrTitle"/>
          </p:nvPr>
        </p:nvSpPr>
        <p:spPr>
          <a:xfrm>
            <a:off x="311700" y="119480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scatterplot to identify noise value</a:t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5" name="Google Shape;145;p21"/>
          <p:cNvSpPr txBox="1"/>
          <p:nvPr>
            <p:ph type="ctrTitle"/>
          </p:nvPr>
        </p:nvSpPr>
        <p:spPr>
          <a:xfrm>
            <a:off x="239225" y="422000"/>
            <a:ext cx="8520600" cy="7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TrueCar.com Dataset</a:t>
            </a:r>
            <a:endParaRPr sz="300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0650"/>
            <a:ext cx="3834512" cy="28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5371625" y="2257350"/>
            <a:ext cx="3388200" cy="24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Hyundai Price Range of a New Car: $15000 to $40000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</a:t>
            </a:r>
            <a:r>
              <a:rPr lang="en" sz="1800"/>
              <a:t>verpriced</a:t>
            </a:r>
            <a:r>
              <a:rPr lang="en" sz="1800"/>
              <a:t> Used cars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